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6858000" cy="9144000"/>
  <p:embeddedFontLst>
    <p:embeddedFont>
      <p:font typeface="Roboto" panose="02000000000000000000" pitchFamily="2" charset="0"/>
      <p:regular r:id="rId18"/>
      <p:bold r:id="rId19"/>
      <p:italic r:id="rId20"/>
      <p:boldItalic r:id="rId21"/>
    </p:embeddedFont>
    <p:embeddedFont>
      <p:font typeface="Roboto Slab" pitchFamily="2" charset="0"/>
      <p:regular r:id="rId22"/>
      <p:bold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6"/>
  </p:normalViewPr>
  <p:slideViewPr>
    <p:cSldViewPr snapToGrid="0">
      <p:cViewPr varScale="1">
        <p:scale>
          <a:sx n="144" d="100"/>
          <a:sy n="144" d="100"/>
        </p:scale>
        <p:origin x="720" y="1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6.fntdata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5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29f9916eb93_0_1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29f9916eb93_0_1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29f9916eb93_0_1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29f9916eb93_0_1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29f9916eb93_0_1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29f9916eb93_0_1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29f9916eb93_0_1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29f9916eb93_0_1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29f9916eb93_0_1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29f9916eb93_0_1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29f9916eb93_0_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29f9916eb93_0_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29f9916eb93_0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29f9916eb93_0_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29f9916eb93_0_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29f9916eb93_0_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29f9916eb93_0_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29f9916eb93_0_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29f9916eb93_0_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29f9916eb93_0_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29f9916eb93_0_1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29f9916eb93_0_1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29f9916eb93_0_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29f9916eb93_0_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29f9916eb93_0_1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29f9916eb93_0_1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29f9916eb93_0_1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29f9916eb93_0_1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524800" y="672606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accent5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1" name="Google Shape;11;p2"/>
          <p:cNvSpPr/>
          <p:nvPr/>
        </p:nvSpPr>
        <p:spPr>
          <a:xfrm rot="10800000">
            <a:off x="6537563" y="3342925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accent5"/>
            </a:solidFill>
            <a:prstDash val="solid"/>
            <a:miter lim="8000"/>
            <a:headEnd type="none" w="sm" len="sm"/>
            <a:tailEnd type="none" w="sm" len="sm"/>
          </a:ln>
        </p:spPr>
      </p:sp>
      <p:cxnSp>
        <p:nvCxnSpPr>
          <p:cNvPr id="12" name="Google Shape;12;p2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/>
          <p:nvPr/>
        </p:nvSpPr>
        <p:spPr>
          <a:xfrm>
            <a:off x="150" y="5076825"/>
            <a:ext cx="9143700" cy="66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11"/>
          <p:cNvSpPr txBox="1">
            <a:spLocks noGrp="1"/>
          </p:cNvSpPr>
          <p:nvPr>
            <p:ph type="title" hasCustomPrompt="1"/>
          </p:nvPr>
        </p:nvSpPr>
        <p:spPr>
          <a:xfrm>
            <a:off x="387900" y="1152450"/>
            <a:ext cx="8368200" cy="15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5" name="Google Shape;55;p11"/>
          <p:cNvSpPr txBox="1">
            <a:spLocks noGrp="1"/>
          </p:cNvSpPr>
          <p:nvPr>
            <p:ph type="body" idx="1"/>
          </p:nvPr>
        </p:nvSpPr>
        <p:spPr>
          <a:xfrm>
            <a:off x="387900" y="2919450"/>
            <a:ext cx="83682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Google Shape;21;p4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Google Shape;26;p5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7" name="Google Shape;27;p5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1"/>
          </p:nvPr>
        </p:nvSpPr>
        <p:spPr>
          <a:xfrm>
            <a:off x="387900" y="1489825"/>
            <a:ext cx="39999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2"/>
          </p:nvPr>
        </p:nvSpPr>
        <p:spPr>
          <a:xfrm>
            <a:off x="4756200" y="1489825"/>
            <a:ext cx="39999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Google Shape;35;p7"/>
          <p:cNvCxnSpPr/>
          <p:nvPr/>
        </p:nvCxnSpPr>
        <p:spPr>
          <a:xfrm>
            <a:off x="489218" y="1412277"/>
            <a:ext cx="3315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3879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body" idx="1"/>
          </p:nvPr>
        </p:nvSpPr>
        <p:spPr>
          <a:xfrm>
            <a:off x="387900" y="1594025"/>
            <a:ext cx="2808000" cy="268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4" name="Google Shape;44;p9"/>
          <p:cNvCxnSpPr/>
          <p:nvPr/>
        </p:nvCxnSpPr>
        <p:spPr>
          <a:xfrm>
            <a:off x="5029675" y="4495503"/>
            <a:ext cx="540900" cy="0"/>
          </a:xfrm>
          <a:prstGeom prst="straightConnector1">
            <a:avLst/>
          </a:prstGeom>
          <a:noFill/>
          <a:ln w="3810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5" name="Google Shape;45;p9"/>
          <p:cNvSpPr txBox="1">
            <a:spLocks noGrp="1"/>
          </p:cNvSpPr>
          <p:nvPr>
            <p:ph type="title"/>
          </p:nvPr>
        </p:nvSpPr>
        <p:spPr>
          <a:xfrm>
            <a:off x="265500" y="1209075"/>
            <a:ext cx="4045200" cy="1506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>
            <a:spLocks noGrp="1"/>
          </p:cNvSpPr>
          <p:nvPr>
            <p:ph type="body" idx="1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Slab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</a:lstStyle>
          <a:p>
            <a:endParaRPr/>
          </a:p>
        </p:txBody>
      </p:sp>
      <p:sp>
        <p:nvSpPr>
          <p:cNvPr id="51" name="Google Shape;51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arina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pendemocracy.net/en/5050/africa-us-christian-right-50m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9e1b3N_d90w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3"/>
          <p:cNvSpPr txBox="1">
            <a:spLocks noGrp="1"/>
          </p:cNvSpPr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500"/>
              <a:t>Anti-LGBTQ Laws in Uganda</a:t>
            </a:r>
            <a:endParaRPr sz="3500"/>
          </a:p>
        </p:txBody>
      </p:sp>
      <p:sp>
        <p:nvSpPr>
          <p:cNvPr id="64" name="Google Shape;64;p13"/>
          <p:cNvSpPr txBox="1">
            <a:spLocks noGrp="1"/>
          </p:cNvSpPr>
          <p:nvPr>
            <p:ph type="subTitle" idx="1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/>
              <a:t>Tristan </a:t>
            </a:r>
            <a:r>
              <a:rPr lang="en" sz="1800" dirty="0" err="1"/>
              <a:t>Lovestrand</a:t>
            </a:r>
            <a:endParaRPr sz="18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dirty="0"/>
              <a:t>THEO 203</a:t>
            </a:r>
            <a:endParaRPr sz="1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2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Modern Ugandan Anti-LGBTQ Legislation (cont.)</a:t>
            </a:r>
            <a:endParaRPr/>
          </a:p>
        </p:txBody>
      </p:sp>
      <p:sp>
        <p:nvSpPr>
          <p:cNvPr id="124" name="Google Shape;124;p22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This is a very </a:t>
            </a:r>
            <a:r>
              <a:rPr lang="en" b="1"/>
              <a:t>draconian legislation</a:t>
            </a:r>
            <a:r>
              <a:rPr lang="en"/>
              <a:t> that carries a fearsome, </a:t>
            </a:r>
            <a:r>
              <a:rPr lang="en" b="1"/>
              <a:t>giant risk for Ugandans who identify with the LGBTQ community</a:t>
            </a:r>
            <a:r>
              <a:rPr lang="en"/>
              <a:t>. Additionally, it is a </a:t>
            </a:r>
            <a:r>
              <a:rPr lang="en" b="1"/>
              <a:t>massive blow to fundamental human rights</a:t>
            </a:r>
            <a:r>
              <a:rPr lang="en"/>
              <a:t> in the country. The legislation essentially makes it so </a:t>
            </a:r>
            <a:r>
              <a:rPr lang="en" b="1"/>
              <a:t>LGBTQ identifying people almost literally cannot express themselves</a:t>
            </a:r>
            <a:r>
              <a:rPr lang="en"/>
              <a:t> unless they want to the risk of being thrown behind bars for life or straight </a:t>
            </a:r>
            <a:r>
              <a:rPr lang="en" b="1"/>
              <a:t>put to death</a:t>
            </a:r>
            <a:r>
              <a:rPr lang="en"/>
              <a:t>. 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However, just like the previous examples of African anti-LGBTQ rhetoric, the </a:t>
            </a:r>
            <a:r>
              <a:rPr lang="en" b="1"/>
              <a:t>modern day Ugandan anti-LGBTQ rhetoric</a:t>
            </a:r>
            <a:r>
              <a:rPr lang="en"/>
              <a:t> is also r</a:t>
            </a:r>
            <a:r>
              <a:rPr lang="en" b="1"/>
              <a:t>ooted in Western evangelical, religious institutional influence.</a:t>
            </a:r>
            <a:r>
              <a:rPr lang="en"/>
              <a:t> 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3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/>
              <a:t>Evangelical Exportation of Anti-LGBTQ Culture Wars</a:t>
            </a:r>
            <a:endParaRPr sz="2500"/>
          </a:p>
        </p:txBody>
      </p:sp>
      <p:sp>
        <p:nvSpPr>
          <p:cNvPr id="130" name="Google Shape;130;p23"/>
          <p:cNvSpPr txBox="1">
            <a:spLocks noGrp="1"/>
          </p:cNvSpPr>
          <p:nvPr>
            <p:ph type="body" idx="1"/>
          </p:nvPr>
        </p:nvSpPr>
        <p:spPr>
          <a:xfrm>
            <a:off x="387900" y="1319900"/>
            <a:ext cx="8368200" cy="333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When the US government started legalizing gay marriage at the state level back in the 2000s, lots of </a:t>
            </a:r>
            <a:r>
              <a:rPr lang="en" sz="1600" b="1"/>
              <a:t>radical evangelical communities began realizing that they were fighting a losing battle in making homosexuality illegal here in the US.</a:t>
            </a:r>
            <a:r>
              <a:rPr lang="en" sz="1600"/>
              <a:t> As a result, they alternatively </a:t>
            </a:r>
            <a:r>
              <a:rPr lang="en" sz="1600" b="1"/>
              <a:t>turned their focus to Uganda</a:t>
            </a:r>
            <a:r>
              <a:rPr lang="en" sz="1600"/>
              <a:t>, “which was seen as fertile ground for this anti-gay ideology due to a </a:t>
            </a:r>
            <a:r>
              <a:rPr lang="en" sz="1600" b="1"/>
              <a:t>majority conservative Christian base and young population.”</a:t>
            </a:r>
            <a:r>
              <a:rPr lang="en" sz="1600"/>
              <a:t> (Sanderson, 2023) </a:t>
            </a:r>
            <a:endParaRPr sz="16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Additionally, Uganda was at a drastic national “low” at the time, as they were still recovering from a devastating civil war during the 1980s and had been significantly impacted by the HIV/AIDS crisis during the 1990s. All this became </a:t>
            </a:r>
            <a:r>
              <a:rPr lang="en" sz="1600" b="1"/>
              <a:t>fuel for anti-LGBTQ rhetoric </a:t>
            </a:r>
            <a:r>
              <a:rPr lang="en" sz="1600"/>
              <a:t>which would eventually </a:t>
            </a:r>
            <a:r>
              <a:rPr lang="en" sz="1600" b="1"/>
              <a:t>transform into various homophobic policies.</a:t>
            </a:r>
            <a:r>
              <a:rPr lang="en" sz="1600"/>
              <a:t> (Sanderson, 2023)</a:t>
            </a:r>
            <a:endParaRPr sz="16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4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/>
              <a:t>Evangelical Exportation of Anti-LGBTQ Culture Wars (cont.)</a:t>
            </a:r>
            <a:endParaRPr sz="2200"/>
          </a:p>
        </p:txBody>
      </p:sp>
      <p:sp>
        <p:nvSpPr>
          <p:cNvPr id="136" name="Google Shape;136;p24"/>
          <p:cNvSpPr txBox="1">
            <a:spLocks noGrp="1"/>
          </p:cNvSpPr>
          <p:nvPr>
            <p:ph type="body" idx="1"/>
          </p:nvPr>
        </p:nvSpPr>
        <p:spPr>
          <a:xfrm>
            <a:off x="387900" y="1353874"/>
            <a:ext cx="83682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020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Since then, </a:t>
            </a:r>
            <a:r>
              <a:rPr lang="en" sz="1600" b="1"/>
              <a:t>American evangelical organizations have spent several years and tens of millions of dollars</a:t>
            </a:r>
            <a:r>
              <a:rPr lang="en" sz="1600"/>
              <a:t> in an attempt to spread their homophobic agenda to Uganda (and beyond). </a:t>
            </a:r>
            <a:endParaRPr sz="1600"/>
          </a:p>
          <a:p>
            <a:pPr marL="914400" lvl="1" indent="-33020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“Data from </a:t>
            </a:r>
            <a:r>
              <a:rPr lang="en" sz="1600" b="1" u="sng">
                <a:hlinkClick r:id="rId3"/>
              </a:rPr>
              <a:t>OpenDemocracy</a:t>
            </a:r>
            <a:r>
              <a:rPr lang="en" sz="1600"/>
              <a:t> shows that from 2007 to 2020, </a:t>
            </a:r>
            <a:r>
              <a:rPr lang="en" sz="1600" b="1"/>
              <a:t>over 20 US evangelical groups spent at least $54 million</a:t>
            </a:r>
            <a:r>
              <a:rPr lang="en" sz="1600"/>
              <a:t> in Africa ‘to influence laws, policies, and public opinion against sexual and reproductive rights.’  </a:t>
            </a:r>
            <a:r>
              <a:rPr lang="en" sz="1600" b="1"/>
              <a:t>Nearly half of that figure was spent in Uganda.</a:t>
            </a:r>
            <a:r>
              <a:rPr lang="en" sz="1600"/>
              <a:t>” (Sanderson, 2023)</a:t>
            </a:r>
            <a:endParaRPr sz="1600"/>
          </a:p>
          <a:p>
            <a:pPr marL="457200" lvl="0" indent="-33020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The </a:t>
            </a:r>
            <a:r>
              <a:rPr lang="en" sz="1600" b="1"/>
              <a:t>evangelical movement to spread their homophobic ideology</a:t>
            </a:r>
            <a:r>
              <a:rPr lang="en" sz="1600"/>
              <a:t> to other countries gained traction in 2009 after a three-day conference held in Kampala (capital of Uganda) headlined by three popular American evangelical leaders. The focus of </a:t>
            </a:r>
            <a:r>
              <a:rPr lang="en" sz="1600" b="1"/>
              <a:t>the conference was to encourage Ugandans to “expose the homosexuals’ agenda.”</a:t>
            </a:r>
            <a:r>
              <a:rPr lang="en" sz="1600"/>
              <a:t> (Sanderson, 2023)</a:t>
            </a:r>
            <a:endParaRPr sz="16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5"/>
          <p:cNvSpPr txBox="1">
            <a:spLocks noGrp="1"/>
          </p:cNvSpPr>
          <p:nvPr>
            <p:ph type="title"/>
          </p:nvPr>
        </p:nvSpPr>
        <p:spPr>
          <a:xfrm>
            <a:off x="387900" y="367400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/>
              <a:t>Evangelical Exportation of Anti-LGBTQ Culture Wars (cont.)</a:t>
            </a:r>
            <a:endParaRPr/>
          </a:p>
        </p:txBody>
      </p:sp>
      <p:sp>
        <p:nvSpPr>
          <p:cNvPr id="142" name="Google Shape;142;p25"/>
          <p:cNvSpPr txBox="1">
            <a:spLocks noGrp="1"/>
          </p:cNvSpPr>
          <p:nvPr>
            <p:ph type="body" idx="1"/>
          </p:nvPr>
        </p:nvSpPr>
        <p:spPr>
          <a:xfrm>
            <a:off x="-65350" y="1189500"/>
            <a:ext cx="5877300" cy="39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/>
          <a:p>
            <a:pPr marL="457200" lvl="0" indent="-334327" algn="l" rtl="0">
              <a:spcBef>
                <a:spcPts val="0"/>
              </a:spcBef>
              <a:spcAft>
                <a:spcPts val="0"/>
              </a:spcAft>
              <a:buSzPct val="120000"/>
              <a:buChar char="●"/>
            </a:pPr>
            <a:r>
              <a:rPr lang="en" sz="1500" b="1"/>
              <a:t>American evangelical speakers</a:t>
            </a:r>
            <a:r>
              <a:rPr lang="en" sz="1500"/>
              <a:t> promoted the idea that the </a:t>
            </a:r>
            <a:r>
              <a:rPr lang="en" sz="1500" b="1"/>
              <a:t>“traditional” family in Uganda was a heterosexual family,</a:t>
            </a:r>
            <a:r>
              <a:rPr lang="en" sz="1500"/>
              <a:t> and that the traditional sexual orientation in Uganda was heterosexuality. They further claimed the </a:t>
            </a:r>
            <a:r>
              <a:rPr lang="en" sz="1500" b="1"/>
              <a:t>LGBTQ Westerners</a:t>
            </a:r>
            <a:r>
              <a:rPr lang="en" sz="1500"/>
              <a:t> and activists were attempting to </a:t>
            </a:r>
            <a:r>
              <a:rPr lang="en" sz="1500" b="1"/>
              <a:t>spread their “homosexual agenda”</a:t>
            </a:r>
            <a:r>
              <a:rPr lang="en" sz="1500"/>
              <a:t> by recruiting &amp; </a:t>
            </a:r>
            <a:r>
              <a:rPr lang="en" sz="1500" b="1"/>
              <a:t>corrupting Ugandan children</a:t>
            </a:r>
            <a:r>
              <a:rPr lang="en" sz="1500"/>
              <a:t> and young people around the world. </a:t>
            </a:r>
            <a:endParaRPr sz="1500"/>
          </a:p>
          <a:p>
            <a:pPr marL="457200" lvl="0" indent="-316706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1500"/>
              <a:t>Shortly after this 2009 seminar, the previously mentioned David Bahiti quickly wrote the rough draft version of the </a:t>
            </a:r>
            <a:r>
              <a:rPr lang="en" sz="1500" b="1"/>
              <a:t>Anti-Homosexuality Act, which was eventually passed in 2014.</a:t>
            </a:r>
            <a:r>
              <a:rPr lang="en" sz="1500"/>
              <a:t> </a:t>
            </a:r>
            <a:endParaRPr sz="1500"/>
          </a:p>
          <a:p>
            <a:pPr marL="914400" lvl="1" indent="-316706" algn="l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 sz="1500"/>
              <a:t>However, this extremely homophobic bill caught the ire of other countries, including the US, and led some countries’ governments to withhold aid from Uganda. </a:t>
            </a:r>
            <a:endParaRPr sz="1500"/>
          </a:p>
          <a:p>
            <a:pPr marL="914400" lvl="1" indent="-316706" algn="l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 sz="1500"/>
              <a:t>Additionally, there are </a:t>
            </a:r>
            <a:r>
              <a:rPr lang="en" sz="1500" b="1"/>
              <a:t>Ugandan pro-LGBTQ activist groups</a:t>
            </a:r>
            <a:r>
              <a:rPr lang="en" sz="1500"/>
              <a:t> that are frequently protesting in the streets and making their voices heard that they (Ugandan government) should </a:t>
            </a:r>
            <a:r>
              <a:rPr lang="en" sz="1500" b="1"/>
              <a:t>kill the 2023 bill, not the gays’ equality.  </a:t>
            </a:r>
            <a:endParaRPr sz="1500" b="1"/>
          </a:p>
        </p:txBody>
      </p:sp>
      <p:pic>
        <p:nvPicPr>
          <p:cNvPr id="143" name="Google Shape;143;p25" descr="Uganda's Anti-LGBTQ Bill Threatens Tourism Industry, Local Lives If Signed  Law - Bloomber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11950" y="1189500"/>
            <a:ext cx="3217500" cy="3255175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p25"/>
          <p:cNvSpPr txBox="1"/>
          <p:nvPr/>
        </p:nvSpPr>
        <p:spPr>
          <a:xfrm>
            <a:off x="6663000" y="4388025"/>
            <a:ext cx="24810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-pro-LGBTQ activist protest in Uganda</a:t>
            </a:r>
            <a:endParaRPr sz="12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6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Q &amp; A </a:t>
            </a:r>
            <a:endParaRPr b="1"/>
          </a:p>
        </p:txBody>
      </p:sp>
      <p:sp>
        <p:nvSpPr>
          <p:cNvPr id="150" name="Google Shape;150;p26"/>
          <p:cNvSpPr txBox="1">
            <a:spLocks noGrp="1"/>
          </p:cNvSpPr>
          <p:nvPr>
            <p:ph type="body" idx="1"/>
          </p:nvPr>
        </p:nvSpPr>
        <p:spPr>
          <a:xfrm>
            <a:off x="387900" y="1291550"/>
            <a:ext cx="8368200" cy="368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en"/>
              <a:t>Does the Ugandan persecution of the LGBTQ community resemble other historic examples of generalized, discriminatory persecution against the marginalized? How so?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en"/>
              <a:t>Knowing that the Western world, specifically the US, has massive influence on Uganda’s extreme anti-LGBTQ legislation, what can </a:t>
            </a:r>
            <a:r>
              <a:rPr lang="en" i="1"/>
              <a:t>we</a:t>
            </a:r>
            <a:r>
              <a:rPr lang="en"/>
              <a:t> do on a macro and/or micro level to challenge the spread of anti-LGBTQ rhetoric?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en"/>
              <a:t>Given the context of the United States’ influence on Uganda’s anti-LGBTQ rhetoric, how do you view our country’s current stance on LGBTQ related matters? Do you find any similarities between America and Uganda in this respect? Differences? 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en"/>
              <a:t>Are there any reactions/thoughts exclusive to the previous couple questions?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7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References</a:t>
            </a:r>
            <a:endParaRPr/>
          </a:p>
        </p:txBody>
      </p:sp>
      <p:sp>
        <p:nvSpPr>
          <p:cNvPr id="156" name="Google Shape;156;p27"/>
          <p:cNvSpPr txBox="1">
            <a:spLocks noGrp="1"/>
          </p:cNvSpPr>
          <p:nvPr>
            <p:ph type="body" idx="1"/>
          </p:nvPr>
        </p:nvSpPr>
        <p:spPr>
          <a:xfrm>
            <a:off x="387900" y="1325525"/>
            <a:ext cx="8368200" cy="337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</a:pPr>
            <a:r>
              <a:rPr lang="en" sz="1400">
                <a:solidFill>
                  <a:srgbClr val="FFFFFF"/>
                </a:solidFill>
              </a:rPr>
              <a:t>SEO, HYEON-JAE. “ORIGINS AND CONSEQUENCES OF UGANDA’S BRUTAL HOMOPHOBIA.” </a:t>
            </a:r>
            <a:r>
              <a:rPr lang="en" sz="1400" i="1">
                <a:solidFill>
                  <a:srgbClr val="FFFFFF"/>
                </a:solidFill>
              </a:rPr>
              <a:t>Harvard International Review</a:t>
            </a:r>
            <a:r>
              <a:rPr lang="en" sz="1400">
                <a:solidFill>
                  <a:srgbClr val="FFFFFF"/>
                </a:solidFill>
              </a:rPr>
              <a:t>, vol. 38, no. 3, 2017, pp. 44–47. </a:t>
            </a:r>
            <a:r>
              <a:rPr lang="en" sz="1400" i="1">
                <a:solidFill>
                  <a:srgbClr val="FFFFFF"/>
                </a:solidFill>
              </a:rPr>
              <a:t>JSTOR</a:t>
            </a:r>
            <a:r>
              <a:rPr lang="en" sz="1400">
                <a:solidFill>
                  <a:srgbClr val="FFFFFF"/>
                </a:solidFill>
              </a:rPr>
              <a:t>, https://www.jstor.org/stable/26528682. Accessed 28 Nov. 2023.</a:t>
            </a:r>
            <a:endParaRPr sz="1400">
              <a:solidFill>
                <a:srgbClr val="FFFFFF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</a:pPr>
            <a:r>
              <a:rPr lang="en" sz="1400">
                <a:latin typeface="Arial"/>
                <a:ea typeface="Arial"/>
                <a:cs typeface="Arial"/>
                <a:sym typeface="Arial"/>
              </a:rPr>
              <a:t>Sanderson, Emma. “The Unholy Relationship Between Uganda’s Anti-LGBTQ+ Law and US Evangelicalism.” </a:t>
            </a:r>
            <a:r>
              <a:rPr lang="en" sz="1400" i="1">
                <a:latin typeface="Arial"/>
                <a:ea typeface="Arial"/>
                <a:cs typeface="Arial"/>
                <a:sym typeface="Arial"/>
              </a:rPr>
              <a:t>Chicago Council on Global Affairs</a:t>
            </a:r>
            <a:r>
              <a:rPr lang="en" sz="1400">
                <a:latin typeface="Arial"/>
                <a:ea typeface="Arial"/>
                <a:cs typeface="Arial"/>
                <a:sym typeface="Arial"/>
              </a:rPr>
              <a:t>, The Chicago Council on Global Affairs, 8 June 2023, globalaffairs.org/commentary-and-analysis/blogs/unholy-relationship-between-ugandas-anti-lgbtq-law-and-us. </a:t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Press, Associated, director. </a:t>
            </a:r>
            <a:r>
              <a:rPr lang="en" sz="1400" i="1"/>
              <a:t>Uganda’s Leader Signs into Law Anti-Gay Bill</a:t>
            </a:r>
            <a:r>
              <a:rPr lang="en" sz="1400"/>
              <a:t>. </a:t>
            </a:r>
            <a:r>
              <a:rPr lang="en" sz="1400" i="1"/>
              <a:t>YouTube</a:t>
            </a:r>
            <a:r>
              <a:rPr lang="en" sz="1400"/>
              <a:t>, YouTube, 30 May 2023, https://www.youtube.com/watch?v=9e1b3N_d90w. Accessed 27 Nov. 2023. </a:t>
            </a:r>
            <a:endParaRPr sz="140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●"/>
            </a:pPr>
            <a:r>
              <a:rPr lang="en" sz="1400">
                <a:latin typeface="Arial"/>
                <a:ea typeface="Arial"/>
                <a:cs typeface="Arial"/>
                <a:sym typeface="Arial"/>
              </a:rPr>
              <a:t>Namubiru, Lydia, and Khatondi Soita Wepukhulu. “US Christian Right Pours More than $50m into Africa.” </a:t>
            </a:r>
            <a:r>
              <a:rPr lang="en" sz="1400" i="1">
                <a:latin typeface="Arial"/>
                <a:ea typeface="Arial"/>
                <a:cs typeface="Arial"/>
                <a:sym typeface="Arial"/>
              </a:rPr>
              <a:t>OpenDemocracy</a:t>
            </a:r>
            <a:r>
              <a:rPr lang="en" sz="1400">
                <a:latin typeface="Arial"/>
                <a:ea typeface="Arial"/>
                <a:cs typeface="Arial"/>
                <a:sym typeface="Arial"/>
              </a:rPr>
              <a:t>, OpenDemocracy, 29 Oct. 2020, www.opendemocracy.net/en/5050/africa-us-christian-right-50m/. </a:t>
            </a:r>
            <a:endParaRPr sz="15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Uganda’s History of Anti-LGBTQ Legislation</a:t>
            </a:r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body" idx="1"/>
          </p:nvPr>
        </p:nvSpPr>
        <p:spPr>
          <a:xfrm>
            <a:off x="217975" y="1489825"/>
            <a:ext cx="55374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In October of 2009, a Ugandan legislator named David Bahiti </a:t>
            </a:r>
            <a:r>
              <a:rPr lang="en" sz="1600" b="1"/>
              <a:t>proposed the country’s first “Anti-Homosexuality Bill”</a:t>
            </a:r>
            <a:r>
              <a:rPr lang="en" sz="1600"/>
              <a:t> in Uganda’s Parliament. </a:t>
            </a: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Interestingly, the </a:t>
            </a:r>
            <a:r>
              <a:rPr lang="en" sz="1600" b="1"/>
              <a:t>Western world</a:t>
            </a:r>
            <a:r>
              <a:rPr lang="en" sz="1600"/>
              <a:t> acted in outrage and </a:t>
            </a:r>
            <a:r>
              <a:rPr lang="en" sz="1600" b="1"/>
              <a:t>were</a:t>
            </a:r>
            <a:r>
              <a:rPr lang="en" sz="1600"/>
              <a:t> </a:t>
            </a:r>
            <a:r>
              <a:rPr lang="en" sz="1600" b="1"/>
              <a:t>baffled by the egregious intolerance</a:t>
            </a:r>
            <a:r>
              <a:rPr lang="en" sz="1600"/>
              <a:t> of </a:t>
            </a:r>
            <a:r>
              <a:rPr lang="en" sz="1600" b="1"/>
              <a:t>homosexuality</a:t>
            </a:r>
            <a:r>
              <a:rPr lang="en" sz="1600"/>
              <a:t> seen on full display by Uganda. </a:t>
            </a: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The contents of this bill, which was eventually </a:t>
            </a:r>
            <a:r>
              <a:rPr lang="en" sz="1600" b="1"/>
              <a:t>passed in 2014</a:t>
            </a:r>
            <a:r>
              <a:rPr lang="en" sz="1600"/>
              <a:t>, essentially detailed that those “found guilty of engaging in</a:t>
            </a:r>
            <a:r>
              <a:rPr lang="en" sz="1600" b="1"/>
              <a:t> same-sex relationships faced the death penalty</a:t>
            </a:r>
            <a:r>
              <a:rPr lang="en" sz="1600"/>
              <a:t>.” (Seo, 46)</a:t>
            </a:r>
            <a:endParaRPr sz="1600"/>
          </a:p>
        </p:txBody>
      </p:sp>
      <p:pic>
        <p:nvPicPr>
          <p:cNvPr id="71" name="Google Shape;71;p14" descr="ANALYSIS: The Family's man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80000" y="1489825"/>
            <a:ext cx="3113275" cy="2668025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4"/>
          <p:cNvSpPr txBox="1"/>
          <p:nvPr/>
        </p:nvSpPr>
        <p:spPr>
          <a:xfrm>
            <a:off x="7214450" y="4157850"/>
            <a:ext cx="16542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-</a:t>
            </a:r>
            <a:r>
              <a:rPr lang="en"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David Bahiti, </a:t>
            </a:r>
            <a:r>
              <a:rPr lang="en" sz="1300" i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2009</a:t>
            </a:r>
            <a:endParaRPr sz="1300" i="1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5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Uganda’s History of Anti-LGBTQ Legislation (cont.)</a:t>
            </a:r>
            <a:endParaRPr/>
          </a:p>
        </p:txBody>
      </p:sp>
      <p:sp>
        <p:nvSpPr>
          <p:cNvPr id="78" name="Google Shape;78;p15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As a result, </a:t>
            </a:r>
            <a:r>
              <a:rPr lang="en" b="1"/>
              <a:t>the Western world</a:t>
            </a:r>
            <a:r>
              <a:rPr lang="en"/>
              <a:t>, specifically it’s media, </a:t>
            </a:r>
            <a:r>
              <a:rPr lang="en" b="1"/>
              <a:t>began to stereotype Uganda,</a:t>
            </a:r>
            <a:r>
              <a:rPr lang="en"/>
              <a:t> and eventually all of Africa. They called them backwards, </a:t>
            </a:r>
            <a:r>
              <a:rPr lang="en" b="1"/>
              <a:t>uncivilized</a:t>
            </a:r>
            <a:r>
              <a:rPr lang="en"/>
              <a:t>, and helpless among various other generalizations. 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Coincidentally, the media (blogs, posts, news, etc.) seemingly </a:t>
            </a:r>
            <a:r>
              <a:rPr lang="en" b="1"/>
              <a:t>neglected to add</a:t>
            </a:r>
            <a:r>
              <a:rPr lang="en"/>
              <a:t> that much of </a:t>
            </a:r>
            <a:r>
              <a:rPr lang="en" b="1"/>
              <a:t>Uganda’s anti-LGBTQ rhetoric had been directly influenced</a:t>
            </a:r>
            <a:r>
              <a:rPr lang="en"/>
              <a:t> by the Western world’s own atmosphere of </a:t>
            </a:r>
            <a:r>
              <a:rPr lang="en" b="1"/>
              <a:t>homophobia</a:t>
            </a:r>
            <a:r>
              <a:rPr lang="en"/>
              <a:t>, transphobia, etc. 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/>
              <a:t>What group</a:t>
            </a:r>
            <a:r>
              <a:rPr lang="en"/>
              <a:t> in the Western world could have possibly </a:t>
            </a:r>
            <a:r>
              <a:rPr lang="en" b="1"/>
              <a:t>influenced Uganda’s wildly homophobic legislation?</a:t>
            </a:r>
            <a:r>
              <a:rPr lang="en"/>
              <a:t> </a:t>
            </a:r>
            <a:r>
              <a:rPr lang="en" b="1"/>
              <a:t>Western evangelical</a:t>
            </a:r>
            <a:r>
              <a:rPr lang="en"/>
              <a:t> and political groups (More on that later…)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6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Africa’s History with Anti-LGBTQ Rhetoric</a:t>
            </a:r>
            <a:endParaRPr/>
          </a:p>
        </p:txBody>
      </p:sp>
      <p:sp>
        <p:nvSpPr>
          <p:cNvPr id="84" name="Google Shape;84;p16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Although the Western public was given a rather myopic depiction of Uganda’s anti-LGBTQ legislation and culture, Uganda is a country that is </a:t>
            </a:r>
            <a:r>
              <a:rPr lang="en" b="1"/>
              <a:t>heavily connected with blatant homophobia/transphobia</a:t>
            </a:r>
            <a:r>
              <a:rPr lang="en"/>
              <a:t> in our current day &amp; age.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However, Uganda’s anti-LGBTQ rhetoric is complex and full of nuance in its origin. As author Hyeon-Jae Seo writes, “the </a:t>
            </a:r>
            <a:r>
              <a:rPr lang="en" b="1"/>
              <a:t>widespread homophobia in Uganda</a:t>
            </a:r>
            <a:r>
              <a:rPr lang="en"/>
              <a:t> is a </a:t>
            </a:r>
            <a:r>
              <a:rPr lang="en" b="1"/>
              <a:t>complex labyrinth of historical remnants, foreign influences, socioeconomic obstacles, and political manipulations</a:t>
            </a:r>
            <a:r>
              <a:rPr lang="en"/>
              <a:t> that form a rather dangerous environment for homosexuals.” (Seo, 46)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 short, African culture has not necessarily always been anti-LGBTQ.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7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Africa’s History with Anti-LGBTQ Rhetoric (cont.)</a:t>
            </a:r>
            <a:endParaRPr/>
          </a:p>
        </p:txBody>
      </p:sp>
      <p:sp>
        <p:nvSpPr>
          <p:cNvPr id="90" name="Google Shape;90;p17"/>
          <p:cNvSpPr txBox="1">
            <a:spLocks noGrp="1"/>
          </p:cNvSpPr>
          <p:nvPr>
            <p:ph type="body" idx="1"/>
          </p:nvPr>
        </p:nvSpPr>
        <p:spPr>
          <a:xfrm>
            <a:off x="387900" y="1348175"/>
            <a:ext cx="8368200" cy="362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/>
              <a:t>It may sound surprising, but one does not need to look that far to find </a:t>
            </a:r>
            <a:r>
              <a:rPr lang="en" sz="1700" b="1"/>
              <a:t>evidence that refutes African political leaders’ claims</a:t>
            </a:r>
            <a:r>
              <a:rPr lang="en" sz="1700"/>
              <a:t> that homosexuality is “antithetical to traditional African culture and that attacks on gay relationships are tantamount to upholding traditional values.” (Seo, 46)</a:t>
            </a:r>
            <a:endParaRPr sz="170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There have been numerous studies conducted on precolonial African groups which </a:t>
            </a:r>
            <a:r>
              <a:rPr lang="en" b="1"/>
              <a:t>demonstrate that openly gay/homosexual relationships were traditionally practiced</a:t>
            </a:r>
            <a:r>
              <a:rPr lang="en"/>
              <a:t> throughout the continent.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These studies include (but are not limited to): </a:t>
            </a:r>
            <a:endParaRPr/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Marc Epprecht’s </a:t>
            </a:r>
            <a:r>
              <a:rPr lang="en" b="1"/>
              <a:t>2008</a:t>
            </a:r>
            <a:r>
              <a:rPr lang="en"/>
              <a:t> study of the San people in Guruve, Zimbabwe </a:t>
            </a:r>
            <a:endParaRPr/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E.E. Evans Pritchard’s </a:t>
            </a:r>
            <a:r>
              <a:rPr lang="en" b="1"/>
              <a:t>1970</a:t>
            </a:r>
            <a:r>
              <a:rPr lang="en"/>
              <a:t> study of the Azande in Central Africa</a:t>
            </a:r>
            <a:endParaRPr/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John Faupel’s </a:t>
            </a:r>
            <a:r>
              <a:rPr lang="en" b="1"/>
              <a:t>1962</a:t>
            </a:r>
            <a:r>
              <a:rPr lang="en"/>
              <a:t> study of the Ugandan kingdom of Buganda (Seo, 46)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8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West’s Transnational Homophobia Influence</a:t>
            </a:r>
            <a:endParaRPr/>
          </a:p>
        </p:txBody>
      </p:sp>
      <p:sp>
        <p:nvSpPr>
          <p:cNvPr id="96" name="Google Shape;96;p18"/>
          <p:cNvSpPr txBox="1">
            <a:spLocks noGrp="1"/>
          </p:cNvSpPr>
          <p:nvPr>
            <p:ph type="body" idx="1"/>
          </p:nvPr>
        </p:nvSpPr>
        <p:spPr>
          <a:xfrm>
            <a:off x="387900" y="1263224"/>
            <a:ext cx="83682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/>
              <a:t>These studies provide evidence showing that while </a:t>
            </a:r>
            <a:r>
              <a:rPr lang="en" sz="1700" b="1"/>
              <a:t>same-sex relationships were nonconforming</a:t>
            </a:r>
            <a:r>
              <a:rPr lang="en" sz="1700"/>
              <a:t> and even frowned upon at times, </a:t>
            </a:r>
            <a:r>
              <a:rPr lang="en" sz="1700" b="1"/>
              <a:t>they were not considered illegal</a:t>
            </a:r>
            <a:r>
              <a:rPr lang="en" sz="1700"/>
              <a:t> and certainly were </a:t>
            </a:r>
            <a:r>
              <a:rPr lang="en" sz="1700" b="1"/>
              <a:t>not considered to be criminal offenses...</a:t>
            </a:r>
            <a:r>
              <a:rPr lang="en" sz="1700"/>
              <a:t>yet.</a:t>
            </a:r>
            <a:endParaRPr sz="1700"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/>
              <a:t>It was </a:t>
            </a:r>
            <a:r>
              <a:rPr lang="en" sz="1700" b="1"/>
              <a:t>not until the influence of Western imperialism on Africa</a:t>
            </a:r>
            <a:r>
              <a:rPr lang="en" sz="1700"/>
              <a:t> (specifically Western evangelical &amp; political influences) when </a:t>
            </a:r>
            <a:r>
              <a:rPr lang="en" sz="1700" b="1"/>
              <a:t>same-sex relationships eventually became criminalized</a:t>
            </a:r>
            <a:r>
              <a:rPr lang="en" sz="1700"/>
              <a:t> and simply being openly gay could result in the loss of one’s life. </a:t>
            </a:r>
            <a:endParaRPr sz="1700"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/>
              <a:t>Western imperialism introduced Africa to </a:t>
            </a:r>
            <a:r>
              <a:rPr lang="en" sz="1700" b="1"/>
              <a:t>state sanctioned homophobia</a:t>
            </a:r>
            <a:r>
              <a:rPr lang="en" sz="1700"/>
              <a:t>. This took shape in the form of </a:t>
            </a:r>
            <a:r>
              <a:rPr lang="en" sz="1700" b="1"/>
              <a:t>religious, anti-LGBTQ laws. </a:t>
            </a:r>
            <a:r>
              <a:rPr lang="en" sz="1700"/>
              <a:t>Additionally, since West colonialists perceived Africa and its people as primitive, they essentially made heterosexuality the “natural” sexual orientation of the continent, dubbing Africa to a be a “heterosexual continent.” (Seo, 46)</a:t>
            </a:r>
            <a:endParaRPr sz="17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9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The West’s Transnational Homophobia Influence (cont.)</a:t>
            </a:r>
            <a:endParaRPr sz="2400"/>
          </a:p>
        </p:txBody>
      </p:sp>
      <p:sp>
        <p:nvSpPr>
          <p:cNvPr id="102" name="Google Shape;102;p19"/>
          <p:cNvSpPr txBox="1">
            <a:spLocks noGrp="1"/>
          </p:cNvSpPr>
          <p:nvPr>
            <p:ph type="body" idx="1"/>
          </p:nvPr>
        </p:nvSpPr>
        <p:spPr>
          <a:xfrm>
            <a:off x="297275" y="1251900"/>
            <a:ext cx="8086500" cy="372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From here on out, various </a:t>
            </a:r>
            <a:r>
              <a:rPr lang="en" b="1"/>
              <a:t>African leaders and politicians throughout history</a:t>
            </a:r>
            <a:r>
              <a:rPr lang="en"/>
              <a:t> (such as the aforementioned David Bahiti) began to</a:t>
            </a:r>
            <a:r>
              <a:rPr lang="en" b="1"/>
              <a:t> idealize heterosexuality </a:t>
            </a:r>
            <a:r>
              <a:rPr lang="en"/>
              <a:t>as the “normal” sexual orientation and </a:t>
            </a:r>
            <a:r>
              <a:rPr lang="en" b="1"/>
              <a:t>a staple of African tradition. </a:t>
            </a:r>
            <a:endParaRPr b="1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Alongside the growing sentiment of gradually turning Africa into a exclusively heterosexual continent, African leaders (in addition to their Western influencers) began to </a:t>
            </a:r>
            <a:r>
              <a:rPr lang="en" b="1"/>
              <a:t>overtly condemn homosexuality</a:t>
            </a:r>
            <a:r>
              <a:rPr lang="en"/>
              <a:t>, describing it as a </a:t>
            </a:r>
            <a:r>
              <a:rPr lang="en" b="1"/>
              <a:t>toxic social construct</a:t>
            </a:r>
            <a:r>
              <a:rPr lang="en"/>
              <a:t> that was unjustifiably imposed &amp; </a:t>
            </a:r>
            <a:r>
              <a:rPr lang="en" b="1"/>
              <a:t>forced upon African populations</a:t>
            </a:r>
            <a:r>
              <a:rPr lang="en"/>
              <a:t>.  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As the culture of extreme homophobia becomes more entrenched in African tradition, </a:t>
            </a:r>
            <a:r>
              <a:rPr lang="en" b="1"/>
              <a:t>government leaders are able to “rationalize”</a:t>
            </a:r>
            <a:r>
              <a:rPr lang="en"/>
              <a:t> and “justify” the violent </a:t>
            </a:r>
            <a:r>
              <a:rPr lang="en" b="1"/>
              <a:t>anti-LGBTQ policies they implement</a:t>
            </a:r>
            <a:r>
              <a:rPr lang="en"/>
              <a:t> into their country by saying they are appealing to cultural beliefs and African tradition.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0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Example: Ugandan Speaker of Parliament </a:t>
            </a:r>
            <a:endParaRPr/>
          </a:p>
        </p:txBody>
      </p:sp>
      <p:sp>
        <p:nvSpPr>
          <p:cNvPr id="108" name="Google Shape;108;p20"/>
          <p:cNvSpPr txBox="1">
            <a:spLocks noGrp="1"/>
          </p:cNvSpPr>
          <p:nvPr>
            <p:ph type="body" idx="1"/>
          </p:nvPr>
        </p:nvSpPr>
        <p:spPr>
          <a:xfrm>
            <a:off x="79300" y="1265100"/>
            <a:ext cx="5268000" cy="375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“When Canadian Foreign Minister John Baird confronted Ugandan Speaker of Parliament Rebecca Kadaga about Uganda’s treatment of sexual rights, she </a:t>
            </a:r>
            <a:r>
              <a:rPr lang="en" b="1"/>
              <a:t>claimed that Uganda had the right to make their own laws to protect traditional and cultural values</a:t>
            </a:r>
            <a:r>
              <a:rPr lang="en"/>
              <a:t>, then promised to </a:t>
            </a:r>
            <a:r>
              <a:rPr lang="en" b="1"/>
              <a:t>pass the anti-LGBTQ bill as a gift to Ugandans</a:t>
            </a:r>
            <a:r>
              <a:rPr lang="en"/>
              <a:t>. Her reaction is indicative of how the idea that </a:t>
            </a:r>
            <a:r>
              <a:rPr lang="en" b="1"/>
              <a:t>homosexuality is “un-African” is caught in a cycle of self-reinforcement</a:t>
            </a:r>
            <a:r>
              <a:rPr lang="en"/>
              <a:t> in the minds of Ugandans” (Seo, 46)</a:t>
            </a:r>
            <a:endParaRPr/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109" name="Google Shape;109;p20" descr="Covid-19 money: “Parliament is under attack from judiciary, executive but  we will fight back”- Kadaga - Nile Post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47300" y="1333100"/>
            <a:ext cx="3509550" cy="2919325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20"/>
          <p:cNvSpPr txBox="1"/>
          <p:nvPr/>
        </p:nvSpPr>
        <p:spPr>
          <a:xfrm>
            <a:off x="7456025" y="4252425"/>
            <a:ext cx="2005200" cy="3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-Rebecca Kadaga</a:t>
            </a:r>
            <a:endParaRPr sz="13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1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Modern Ugandan Anti-LGBTQ Legislation</a:t>
            </a:r>
            <a:endParaRPr/>
          </a:p>
        </p:txBody>
      </p:sp>
      <p:sp>
        <p:nvSpPr>
          <p:cNvPr id="116" name="Google Shape;116;p21"/>
          <p:cNvSpPr txBox="1">
            <a:spLocks noGrp="1"/>
          </p:cNvSpPr>
          <p:nvPr>
            <p:ph type="body" idx="1"/>
          </p:nvPr>
        </p:nvSpPr>
        <p:spPr>
          <a:xfrm>
            <a:off x="387900" y="1319875"/>
            <a:ext cx="5299500" cy="36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On </a:t>
            </a:r>
            <a:r>
              <a:rPr lang="en" b="1" dirty="0"/>
              <a:t>May 29th</a:t>
            </a:r>
            <a:r>
              <a:rPr lang="en" dirty="0"/>
              <a:t>, </a:t>
            </a:r>
            <a:r>
              <a:rPr lang="en" b="1" dirty="0"/>
              <a:t>2023</a:t>
            </a:r>
            <a:r>
              <a:rPr lang="en" dirty="0"/>
              <a:t>, the Ugandan President </a:t>
            </a:r>
            <a:r>
              <a:rPr lang="en" b="1" dirty="0"/>
              <a:t>Yoweri Museveni passed a new anti-LGBTQ law</a:t>
            </a:r>
            <a:r>
              <a:rPr lang="en" dirty="0"/>
              <a:t> that, in short, “puts the country’s already persecuted LGBTQ+ community at </a:t>
            </a:r>
            <a:r>
              <a:rPr lang="en" b="1" dirty="0"/>
              <a:t>risk of life imprisonment for same-sex relations</a:t>
            </a:r>
            <a:r>
              <a:rPr lang="en" dirty="0"/>
              <a:t> and calls for the </a:t>
            </a:r>
            <a:r>
              <a:rPr lang="en" b="1" dirty="0"/>
              <a:t>death penalty for ‘aggravated homosexuality.’” </a:t>
            </a:r>
            <a:r>
              <a:rPr lang="en" dirty="0"/>
              <a:t>(Sanderson, 2023)</a:t>
            </a:r>
            <a:endParaRPr dirty="0"/>
          </a:p>
          <a:p>
            <a:pPr marL="914400" lvl="1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○"/>
            </a:pPr>
            <a:r>
              <a:rPr lang="en" sz="1500" dirty="0"/>
              <a:t>What does the law mean by “aggravated homosexuality?”</a:t>
            </a:r>
            <a:endParaRPr sz="1500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 dirty="0">
                <a:solidFill>
                  <a:schemeClr val="hlink"/>
                </a:solidFill>
                <a:hlinkClick r:id="rId3"/>
              </a:rPr>
              <a:t>“Uganda’s Leader Signs into Law Anti-Gay Bill”</a:t>
            </a:r>
            <a:endParaRPr dirty="0"/>
          </a:p>
        </p:txBody>
      </p:sp>
      <p:pic>
        <p:nvPicPr>
          <p:cNvPr id="117" name="Google Shape;117;p21" descr="H.E President Yoweri Museveni | EA Health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140475" y="1144125"/>
            <a:ext cx="2379150" cy="3188550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21"/>
          <p:cNvSpPr txBox="1"/>
          <p:nvPr/>
        </p:nvSpPr>
        <p:spPr>
          <a:xfrm>
            <a:off x="6027150" y="4332675"/>
            <a:ext cx="26058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-current Ugandan President, Yoweri Museveni</a:t>
            </a:r>
            <a:endParaRPr sz="12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arina">
  <a:themeElements>
    <a:clrScheme name="Marina">
      <a:dk1>
        <a:srgbClr val="FFFFFF"/>
      </a:dk1>
      <a:lt1>
        <a:srgbClr val="00517C"/>
      </a:lt1>
      <a:dk2>
        <a:srgbClr val="004065"/>
      </a:dk2>
      <a:lt2>
        <a:srgbClr val="CFD8DC"/>
      </a:lt2>
      <a:accent1>
        <a:srgbClr val="0277BD"/>
      </a:accent1>
      <a:accent2>
        <a:srgbClr val="558B2F"/>
      </a:accent2>
      <a:accent3>
        <a:srgbClr val="009688"/>
      </a:accent3>
      <a:accent4>
        <a:srgbClr val="039BE5"/>
      </a:accent4>
      <a:accent5>
        <a:srgbClr val="8BC34A"/>
      </a:accent5>
      <a:accent6>
        <a:srgbClr val="FFEB38"/>
      </a:accent6>
      <a:hlink>
        <a:srgbClr val="8BC34A"/>
      </a:hlink>
      <a:folHlink>
        <a:srgbClr val="8BC3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1797</Words>
  <Application>Microsoft Macintosh PowerPoint</Application>
  <PresentationFormat>On-screen Show (16:9)</PresentationFormat>
  <Paragraphs>65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Roboto Slab</vt:lpstr>
      <vt:lpstr>Arial</vt:lpstr>
      <vt:lpstr>Roboto</vt:lpstr>
      <vt:lpstr>Marina</vt:lpstr>
      <vt:lpstr>Anti-LGBTQ Laws in Uganda</vt:lpstr>
      <vt:lpstr>Uganda’s History of Anti-LGBTQ Legislation</vt:lpstr>
      <vt:lpstr>Uganda’s History of Anti-LGBTQ Legislation (cont.)</vt:lpstr>
      <vt:lpstr>Africa’s History with Anti-LGBTQ Rhetoric</vt:lpstr>
      <vt:lpstr>Africa’s History with Anti-LGBTQ Rhetoric (cont.)</vt:lpstr>
      <vt:lpstr>The West’s Transnational Homophobia Influence</vt:lpstr>
      <vt:lpstr>The West’s Transnational Homophobia Influence (cont.)</vt:lpstr>
      <vt:lpstr>Example: Ugandan Speaker of Parliament </vt:lpstr>
      <vt:lpstr>Modern Ugandan Anti-LGBTQ Legislation</vt:lpstr>
      <vt:lpstr>Modern Ugandan Anti-LGBTQ Legislation (cont.)</vt:lpstr>
      <vt:lpstr>Evangelical Exportation of Anti-LGBTQ Culture Wars</vt:lpstr>
      <vt:lpstr>Evangelical Exportation of Anti-LGBTQ Culture Wars (cont.)</vt:lpstr>
      <vt:lpstr>Evangelical Exportation of Anti-LGBTQ Culture Wars (cont.)</vt:lpstr>
      <vt:lpstr>Q &amp; A 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Anti-LGBTQ Laws in Uganda</dc:title>
  <cp:lastModifiedBy>Lovestrand, Tristan</cp:lastModifiedBy>
  <cp:revision>1</cp:revision>
  <dcterms:modified xsi:type="dcterms:W3CDTF">2023-12-01T04:25:17Z</dcterms:modified>
</cp:coreProperties>
</file>